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3" r:id="rId2"/>
    <p:sldId id="326" r:id="rId3"/>
    <p:sldId id="327" r:id="rId4"/>
    <p:sldId id="328" r:id="rId5"/>
    <p:sldId id="314" r:id="rId6"/>
    <p:sldId id="295" r:id="rId7"/>
    <p:sldId id="319" r:id="rId8"/>
    <p:sldId id="312" r:id="rId9"/>
    <p:sldId id="313" r:id="rId10"/>
    <p:sldId id="298" r:id="rId11"/>
    <p:sldId id="317" r:id="rId12"/>
    <p:sldId id="308" r:id="rId13"/>
    <p:sldId id="322" r:id="rId14"/>
    <p:sldId id="323" r:id="rId15"/>
    <p:sldId id="325" r:id="rId16"/>
    <p:sldId id="324" r:id="rId17"/>
    <p:sldId id="321" r:id="rId18"/>
    <p:sldId id="285" r:id="rId19"/>
  </p:sldIdLst>
  <p:sldSz cx="12192000" cy="6858000"/>
  <p:notesSz cx="6889750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Cooper" initials="EC" lastIdx="1" clrIdx="0">
    <p:extLst>
      <p:ext uri="{19B8F6BF-5375-455C-9EA6-DF929625EA0E}">
        <p15:presenceInfo xmlns:p15="http://schemas.microsoft.com/office/powerpoint/2012/main" userId="100320009d0a3f5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C52BB-39DF-4FC5-A3E6-21D8E9CBBE9C}" v="2" dt="2021-08-23T16:55:42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2AE38980-C0B6-4B4F-8864-B301C5A61675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8E6B05EC-2473-4E66-8960-8C91B5BD31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is drawn from the Children’s Social Care In </a:t>
            </a:r>
            <a:r>
              <a:rPr lang="en-GB" dirty="0" err="1"/>
              <a:t>england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B05EC-2473-4E66-8960-8C91B5BD31C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82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B05EC-2473-4E66-8960-8C91B5BD31C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6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76FD9-63FE-4209-ADE6-F063625D637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1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B05EC-2473-4E66-8960-8C91B5BD31C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08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76FD9-63FE-4209-ADE6-F063625D637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30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D7F9-2F70-467C-9364-99173A737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8B923-30BD-4FE5-A27D-1D7710416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9F90B-FE4E-4D2A-9867-B1043E37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6C17-3ACA-472F-BF0E-5E8D5AF1B75F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B2179-521D-40F2-98C1-6824E8AF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9A042-1A38-49BB-BF93-B03FE2B1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F81-3EB6-41F7-B9AE-7E60B496F4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42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645B-DF25-4757-BFBF-3954547D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A51F6-6ABF-42A2-8541-C5F24859E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F871-DF35-4C5B-9718-B49F1D42B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6C17-3ACA-472F-BF0E-5E8D5AF1B75F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B9C19-8789-470B-8D01-62156D57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5D750-A32E-4E91-8ABF-9BC1F386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F81-3EB6-41F7-B9AE-7E60B496F4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89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DEFE78-89F5-41D2-ABC1-A59A57AC8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89DBC-697A-4321-A565-E61D138B7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DAFA5-7EAB-434E-A657-A94D051E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6C17-3ACA-472F-BF0E-5E8D5AF1B75F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E16E4-85A9-4C5F-ADD1-F324F515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CEF0E-9D4A-449C-82E6-55965C29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F81-3EB6-41F7-B9AE-7E60B496F4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40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568B-CC6B-4C24-ACB6-EEE2253A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D601B-461F-4300-A6D3-5136F4ABF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86F04-20E5-4346-944F-A67B7AD9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6C17-3ACA-472F-BF0E-5E8D5AF1B75F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6D870-B268-4F96-9870-C22742B2F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4ACA4-D32A-4C29-B911-018D1CAB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F81-3EB6-41F7-B9AE-7E60B496F4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28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2B82-8A3D-445F-9AA8-F642ACFA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690D5-9E16-4D4B-A859-B6CA29329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75F3C-B9FD-4CD5-A4B6-E039D825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6C17-3ACA-472F-BF0E-5E8D5AF1B75F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7DDF2-6647-446F-A80C-6D9D0CAB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A5D5F-F524-40B5-8F76-445F5CDA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F81-3EB6-41F7-B9AE-7E60B496F4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64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5BAB8-AECD-4A6C-9BD3-E25F27BE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770E0-9381-46D8-9FD9-B33076335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B0437-FF8A-4921-AEE4-57DD2F07D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A36D1-1014-4706-A1F0-ABA31279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6C17-3ACA-472F-BF0E-5E8D5AF1B75F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6AC8D-E9FD-47CA-A790-4408C8AAB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69915-5065-4E7E-A2FD-20A98F4A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F81-3EB6-41F7-B9AE-7E60B496F4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96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8A351-2FBA-4DC2-AA8D-5BC9ED17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F40BB-3E68-4CC0-B140-41D30F09E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EAD3E-E0A9-4A69-8406-1545BD575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162C3-D5AC-4713-AFA5-D6F6FBB08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8542B2-1BA5-47E5-B99D-3253263B0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AAF29-FDC7-4C29-9631-A0355D3D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6C17-3ACA-472F-BF0E-5E8D5AF1B75F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18824-7F90-4627-9A32-C8D89CDB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0C349B-5D8F-4119-8EBA-2755E8E9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F81-3EB6-41F7-B9AE-7E60B496F4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59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BC89B-AA93-4E25-86F8-2B6BF802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F20D1-5A97-41DB-91F4-BCD9EC5A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6C17-3ACA-472F-BF0E-5E8D5AF1B75F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94AE0-9627-4B74-93D1-7AED711F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6BB2E-547F-433B-AC1E-474DD69F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F81-3EB6-41F7-B9AE-7E60B496F4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01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468BA-3230-42C4-AEC2-78F0A86B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6C17-3ACA-472F-BF0E-5E8D5AF1B75F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9A6E3B-5375-42CF-B49D-119DC81CF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50DE7-7A10-427F-9B4E-997279A9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F81-3EB6-41F7-B9AE-7E60B496F4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92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C8562-EA64-49B1-993B-6DAEA412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99E17-3700-4D32-81EF-E39F0FC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02758-D5C6-4215-BF76-13CCD86AA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5BD8D-4117-4731-BF31-1E4B2613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6C17-3ACA-472F-BF0E-5E8D5AF1B75F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6178B-0882-4435-980A-5FF78E61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859F6-4326-4C7B-99B7-7C8E91F3B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F81-3EB6-41F7-B9AE-7E60B496F4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94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A88DF-A06C-4034-A61D-FD23EB9F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A1858A-59B4-48C5-A742-EEB8BEF55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6E056-B6FC-4F9D-A736-E371CC80E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F7754-B8E2-455B-BD62-BA22D05B8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6C17-3ACA-472F-BF0E-5E8D5AF1B75F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CD581-74F5-4AFF-86B6-195F9327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F6B56-6DA9-4B48-900A-3F656C7B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F81-3EB6-41F7-B9AE-7E60B496F4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13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C3099A-BBE4-49C2-BA5B-501F6DE2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6B441-2FFD-49B7-A78C-66982A141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DFBD2-0F5C-48C1-964C-4E570EEEB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6C17-3ACA-472F-BF0E-5E8D5AF1B75F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AC09C-7A66-4722-A56F-D2B007DF3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2CDFD-9B76-45F4-AE6D-5F7C4AA6F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0F81-3EB6-41F7-B9AE-7E60B496F4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09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sandiford@icha.org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icha.org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9C957A-8A35-41C7-B8B0-977481202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98018"/>
            <a:ext cx="6069904" cy="221651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The Sufficiency Enigma</a:t>
            </a:r>
            <a:br>
              <a:rPr lang="en-US" sz="4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en-US" sz="4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Liz Cooper &amp; Peter Sandiford</a:t>
            </a:r>
            <a:br>
              <a:rPr lang="en-US" sz="2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September 2021</a:t>
            </a:r>
            <a:br>
              <a:rPr lang="en-US" sz="2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endPara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226DD904-668E-4804-98CD-DCE2015EA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4" y="797036"/>
            <a:ext cx="10872172" cy="2772408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69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1F06B-8C05-4157-8232-A4533700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 Light"/>
              </a:rPr>
              <a:t>Registration and regulation process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2B32F-E763-4597-B093-635EBEFF7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The initial set up will generally take months to achieve and require a great deal of capital/financial backing.</a:t>
            </a:r>
          </a:p>
          <a:p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Applications should be complete on submission and reflect that everything is in place. This includes any planning permission required.</a:t>
            </a:r>
          </a:p>
          <a:p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Applications go initially to a processing centre to check everything is there. Often applicants report delays and poor communication (probably 2 way)</a:t>
            </a:r>
          </a:p>
          <a:p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Applications then get sent through to the inspectors for visits, interviews and finalisation.</a:t>
            </a:r>
          </a:p>
          <a:p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Invite for interviews can again, take weeks and the outcomes are unknown.</a:t>
            </a:r>
          </a:p>
          <a:p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The whole of this process can take many months and, in very extreme cases, years.</a:t>
            </a:r>
          </a:p>
          <a:p>
            <a:pPr marL="0" indent="0">
              <a:buNone/>
            </a:pPr>
            <a:r>
              <a:rPr lang="en-GB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Q: How can Registration and Regulation processes better help with sufficiency?</a:t>
            </a:r>
          </a:p>
          <a:p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EC20F3-C35C-4BDE-8C41-8C4E0A7E4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76" y="5833153"/>
            <a:ext cx="2422624" cy="10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6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3E746-84A5-4733-8472-9C79392A7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 Light"/>
              </a:rPr>
              <a:t>Expansion of existing providers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D290F59B-B4FE-4362-9386-FB355AEF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ICHA's</a:t>
            </a:r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State of the Sector report 2020 demonstrated that there is confidence within the sector but that smaller providers had less capital, and their numbers were falling. 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Without capital, small providers cannot expand. So, continue with uncertainty, close or be bought out.</a:t>
            </a:r>
          </a:p>
          <a:p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Larger providers tend to expand through acquisition </a:t>
            </a:r>
          </a:p>
          <a:p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Larger providers can divert resources including personnel to initially set up</a:t>
            </a:r>
          </a:p>
          <a:p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Larger providers often have departments/personnel that can be dedicated to applications and registration</a:t>
            </a:r>
          </a:p>
          <a:p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9A2016-5336-4BCB-97B0-C086C07F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76" y="5833153"/>
            <a:ext cx="2422624" cy="10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7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6CE6C-20A5-4A6B-B1B5-72DC930E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61" y="155050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 Light"/>
              </a:rPr>
              <a:t>Providers leave beds empty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291C0-B541-4888-8300-D15C0CC9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218"/>
            <a:ext cx="10515600" cy="52241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ICHA's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State of the Sector reports that homes are averaging 80-85% capacity.  (2/3 of shortfall).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Why: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Matching - not just a provider issue!!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Size of the home: accommodating staff and kids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Bed blocking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Operational fragility: do we take a child and loose staff.....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Recruitment and retention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Refusal to work with certain local authorities (which we are sure is reciprocated)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Location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Grading implications-exacerbated by Covid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Registration requirements and restrictions/compliance</a:t>
            </a:r>
          </a:p>
          <a:p>
            <a:pPr marL="0" indent="0">
              <a:buNone/>
            </a:pP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Q: How can homes be better supported to work at capacity?</a:t>
            </a:r>
          </a:p>
          <a:p>
            <a:pPr marL="0" indent="0">
              <a:buNone/>
            </a:pPr>
            <a:endParaRPr lang="en-GB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9E97CB-BBC3-4D94-B467-C521C4180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76" y="5833153"/>
            <a:ext cx="2422624" cy="10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24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4B614-59E2-4A10-AB7F-09E56C6A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61" y="2054"/>
            <a:ext cx="10515600" cy="1026646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 Light"/>
              </a:rPr>
              <a:t>Commissioning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F546B-A855-45A1-81FA-8726D50B9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294"/>
            <a:ext cx="10515600" cy="5688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Frameworks-same old thing, same old outcome?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State of the sector found that less than 30% respond to all frameworks, 54% are selective and 17% don’t respond to any.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Restrictive and punitive clauses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Reduction in remuneration over time-no reduction in need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Difficulties obtaining uplifts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Lack of relational commissioning</a:t>
            </a:r>
          </a:p>
          <a:p>
            <a:pPr marL="0" indent="0">
              <a:buNone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Placements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Perceived poor placement planning-last minute Friday-syndrome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Perceptions of financially led placement decisions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Continual drive to reduce placement cost - lack of economic reality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Poor /unethical referral paperwork.</a:t>
            </a:r>
          </a:p>
          <a:p>
            <a:pPr marL="0" indent="0">
              <a:buNone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Miscellaneous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Some providers refuse to work with certain local authorities (I'm sure its reciprocated!) 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Reduced funding</a:t>
            </a:r>
          </a:p>
          <a:p>
            <a:pPr marL="0" indent="0">
              <a:buNone/>
            </a:pPr>
            <a:r>
              <a:rPr lang="en-GB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Q: How do we work together better, to increase successful commissioning?</a:t>
            </a:r>
            <a:endParaRPr lang="en-GB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53FAFE-1DF0-49F9-AE7E-FF4FE6028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556" y="5987213"/>
            <a:ext cx="2058444" cy="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58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34AF1-F337-4EC7-9591-44C7B92B8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Location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74676-69BE-4DE0-89F5-D837B3520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roviders have historically opened homes where cost and conditions best allowed.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As a result, homes are not evenly spread throughout the country and often not where need is greatest (e.g. London &amp; environs)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Currently there is a greater emphasis on local placements. (Whilst a legislative requirement, it hasn’t been a priority until more recently, possibly more in response to Children’s Commissioner work?) 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This leads to local sufficiency issues.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Q: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How do we encourage a better spread of homes?</a:t>
            </a:r>
          </a:p>
          <a:p>
            <a:pPr marL="0" indent="0">
              <a:buNone/>
            </a:pPr>
            <a:endParaRPr lang="en-GB" sz="2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7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FB5EA-6EB1-4EAD-A1C9-93947D92E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Young people’s needs are different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63A45-7831-4890-854C-729AF9ADA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Entry into homes is later (13-16) - lack of clarity about what homes can/should achieve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includes short-break,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SEBD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secure and semi-independent homes. Each has specific needs that arguably can’t be met in the other homes.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Inappropriate initial placements ? to drive down costs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authorities with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SEBD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homes cherry-pick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 more complex, placements shorter, outcomes arguably poorer.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87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FF67D-E33C-462D-B7C5-F0D9E06B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39" y="230008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Elephants in the room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BBE5E-1994-4DEF-8625-4415DBFE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61" y="1496171"/>
            <a:ext cx="10515600" cy="5200463"/>
          </a:xfrm>
        </p:spPr>
        <p:txBody>
          <a:bodyPr>
            <a:no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care is expensive (and staff are still arguably not paid enough)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society undervalues care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authorities are underfunded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good/private bad-not borne out by stats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providers need to make profits - generally to reinvest. The bigger the company, the bigger the profit (and risk)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Equity aids expansion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their nature, private providers can and do refuse placements and leave placements empty.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Commissioning currently does not meet need but has some responsibility for the market.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all on the same side</a:t>
            </a:r>
          </a:p>
        </p:txBody>
      </p:sp>
    </p:spTree>
    <p:extLst>
      <p:ext uri="{BB962C8B-B14F-4D97-AF65-F5344CB8AC3E}">
        <p14:creationId xmlns:p14="http://schemas.microsoft.com/office/powerpoint/2010/main" val="3121027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11059-3E66-4236-A119-4357A3B3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to do?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EA496-3180-4853-898F-A77A7FFF8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to you……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2471F7-7224-4081-A402-C475914C2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76" y="5833153"/>
            <a:ext cx="2422624" cy="10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2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0" y="1291589"/>
            <a:ext cx="5617845" cy="48379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en-US" sz="8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trategic planning is needed!</a:t>
            </a:r>
            <a:br>
              <a:rPr lang="en-US" sz="6000" b="1" kern="1200" dirty="0">
                <a:solidFill>
                  <a:srgbClr val="00B0F0"/>
                </a:solidFill>
                <a:latin typeface="+mn-lt"/>
                <a:ea typeface="+mj-ea"/>
                <a:cs typeface="+mj-cs"/>
              </a:rPr>
            </a:br>
            <a:endParaRPr lang="en-US" sz="6000" b="1" kern="1200" dirty="0">
              <a:solidFill>
                <a:srgbClr val="00B0F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84AEC-0D83-406F-A268-8158B366DB07}"/>
              </a:ext>
            </a:extLst>
          </p:cNvPr>
          <p:cNvSpPr txBox="1"/>
          <p:nvPr/>
        </p:nvSpPr>
        <p:spPr>
          <a:xfrm>
            <a:off x="114659" y="3876429"/>
            <a:ext cx="54942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Liz.cooper@icha.org.uk</a:t>
            </a:r>
          </a:p>
          <a:p>
            <a:pPr>
              <a:spcAft>
                <a:spcPts val="1200"/>
              </a:spcAft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Peter.sandiford@icha.org.uk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r>
              <a:rPr lang="en-GB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www.icha.org.uk</a:t>
            </a:r>
            <a:endParaRPr lang="en-GB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282C768A-AF41-4E0A-8AE6-DC963F04A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2" y="1291589"/>
            <a:ext cx="5428069" cy="14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984884-7609-48E4-8B45-131C8875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ICHA’s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Vision &amp; Mission: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5B5992-E7D9-41C8-907A-07AD59A5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Vision: </a:t>
            </a:r>
          </a:p>
          <a:p>
            <a:pPr marL="0" indent="0">
              <a:buNone/>
            </a:pP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Exemplary Residential Child Care</a:t>
            </a:r>
          </a:p>
          <a:p>
            <a:pPr marL="0" indent="0">
              <a:buNone/>
            </a:pP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member led </a:t>
            </a:r>
            <a:r>
              <a:rPr lang="en-US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</a:t>
            </a:r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driving excellence in </a:t>
            </a:r>
            <a:r>
              <a:rPr lang="en-US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RCC</a:t>
            </a:r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innovation, collaboration &amp; sector leadership.</a:t>
            </a: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C4F2DF-3B19-472F-851E-998F5A68F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76" y="5833153"/>
            <a:ext cx="2422624" cy="10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5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67F1D-B78E-431D-8CB4-1E238791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Independent 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Children’s Homes Association: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B5047-8104-4421-AED2-B031AA20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688" y="1749274"/>
            <a:ext cx="10515600" cy="42492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Members:		From the Public, Private and Voluntary sectors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Number:	235 – 94% with less than 40 places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Homes:		1,200+ registered children’s homes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Places:		4150+ 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team:		Liz, Lynn and Peter +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Board:		8 members: 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2 from charities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1 representing Wales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1 large provider</a:t>
            </a:r>
          </a:p>
          <a:p>
            <a:pPr marL="0" indent="0">
              <a:buNone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72FDA3-A54F-45E5-B018-8CD7A3317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76" y="5833153"/>
            <a:ext cx="2422624" cy="10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6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C0828-EFE2-4D98-8869-1A26EFE4D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we do:</a:t>
            </a:r>
          </a:p>
        </p:txBody>
      </p:sp>
      <p:sp>
        <p:nvSpPr>
          <p:cNvPr id="8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6EDD9-E078-4613-92B5-3376DD72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176"/>
            <a:ext cx="10515600" cy="5277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leadership including: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Referral portal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temperature take of the members fed back to all relevant bodies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Twice weekly update to members of all that is happening in the sector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 &amp; RM support meetings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meetings and national conference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Workforce development group including DfE &amp; public sector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Liaison with DfE, Ofsted, LGA, ADCS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with Commissioning groups and individual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Representing the sector to the media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‘State of the Sector’ report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E0AC8F-BCBB-4B9E-B48F-A21FE1400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76" y="5833153"/>
            <a:ext cx="2422624" cy="10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4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4A0DA-9D32-46D5-8A10-83BB8390F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Issue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70226-AACD-4E76-AD42-0A9665DCD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10515600" cy="4654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According to Ofsted’s data for March 2021, there are now 9,699 RCC beds, provided in 2462 children’s homes. </a:t>
            </a:r>
          </a:p>
          <a:p>
            <a:pPr marL="0" indent="0">
              <a:buNone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According to the most recent data, around 7-8,000 children require children’s home placements at any one time.</a:t>
            </a:r>
          </a:p>
          <a:p>
            <a:pPr marL="0" indent="0">
              <a:buNone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Theoretically, there is no sufficiency problem. </a:t>
            </a:r>
          </a:p>
          <a:p>
            <a:pPr marL="0" indent="0">
              <a:buNone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This study aims to unpick the reasons for this anomaly and to ask delegates what we can do to address this.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3F8C7C-1583-47B6-A918-4829F0257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76" y="5833153"/>
            <a:ext cx="2422624" cy="10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984884-7609-48E4-8B45-131C8875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 Light"/>
              </a:rPr>
              <a:t>Findings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5B5992-E7D9-41C8-907A-07AD59A5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924"/>
            <a:ext cx="10515600" cy="50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Our study found the interplay between the following issues has led to the current situation:</a:t>
            </a:r>
          </a:p>
          <a:p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The figures we are working off are fluid.</a:t>
            </a:r>
          </a:p>
          <a:p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Homes have got progressively smaller.</a:t>
            </a:r>
          </a:p>
          <a:p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The number of homes and capacity are not increasing at the same rate. </a:t>
            </a:r>
          </a:p>
          <a:p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The needs of children are changing.</a:t>
            </a:r>
          </a:p>
          <a:p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New entrants are few (and decreasing).</a:t>
            </a:r>
          </a:p>
          <a:p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Providers often choose to leave beds vacant</a:t>
            </a:r>
          </a:p>
          <a:p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Regulatory requirements and consequences.</a:t>
            </a:r>
          </a:p>
          <a:p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Commissioning practices.</a:t>
            </a:r>
          </a:p>
          <a:p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Location of homes </a:t>
            </a:r>
          </a:p>
          <a:p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Not dealing with the elephants in the room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C4F2DF-3B19-472F-851E-998F5A68F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76" y="5833153"/>
            <a:ext cx="2422624" cy="10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8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BE90B-4047-4A5E-A02F-713A0677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 Light"/>
              </a:rPr>
              <a:t>Fluid data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1EFE3-6922-49E5-9190-D72B54F5B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78"/>
            <a:ext cx="10515600" cy="4585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The available data is a snapshot only.  There are anomalies:</a:t>
            </a:r>
          </a:p>
          <a:p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The data pulls together different types of homes under one overall figure.</a:t>
            </a:r>
          </a:p>
          <a:p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Closed homes may still be counted in the data (depending on the date of closure)</a:t>
            </a:r>
          </a:p>
          <a:p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Homes with restrictions on admission are acknowledged but not deducted from the data</a:t>
            </a:r>
          </a:p>
          <a:p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Homes that have been bought out may not show up until registration is complete</a:t>
            </a:r>
          </a:p>
          <a:p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New homes may not be reflected</a:t>
            </a:r>
          </a:p>
          <a:p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Nonetheless, we have sufficient beds however we look at it!</a:t>
            </a:r>
          </a:p>
          <a:p>
            <a:pPr marL="0" indent="0">
              <a:buNone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5757D6-6223-4C94-9E3F-C9ADA9DDC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76" y="5833153"/>
            <a:ext cx="2422624" cy="10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9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67F1D-B78E-431D-8CB4-1E238791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 Light"/>
              </a:rPr>
              <a:t>Homes are smaller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B5047-8104-4421-AED2-B031AA20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965"/>
            <a:ext cx="10515600" cy="4643998"/>
          </a:xfrm>
        </p:spPr>
        <p:txBody>
          <a:bodyPr>
            <a:no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Ofsted’s figures for 2021 report a 10% increase in homes but only a 5% increase in beds. (Improvement on 2020 1%)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Legislation - NMS and QS all advocate(d) homelier environments - inevitably, smaller.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Better understanding of risk led to a need for anonymity. Everyone knew where the large old children's homes were.....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Complexity of need - 20 children with today's presenting issues would be unworkable.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General belief that smaller environments are better-not born out by Ofsted findings (but dependent upon presenting needs)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Lack of suitable/affordable housing stock.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Planning issues and local objections.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72FDA3-A54F-45E5-B018-8CD7A3317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76" y="5833153"/>
            <a:ext cx="2422624" cy="10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C0828-EFE2-4D98-8869-1A26EFE4D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 Light"/>
              </a:rPr>
              <a:t>“it’s a lucrative market” 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 Light"/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 Light"/>
              </a:rPr>
              <a:t>Why isn’t it attracting new providers?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6EDD9-E078-4613-92B5-3376DD72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4799"/>
          </a:xfrm>
        </p:spPr>
        <p:txBody>
          <a:bodyPr>
            <a:normAutofit/>
          </a:bodyPr>
          <a:lstStyle/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Cost.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Conservative estimate of £500,000 to £1,000,000 to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set up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a home-depending on location, this may exclude the purchase price/rental cost of the home. </a:t>
            </a: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Costs involve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: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Consultant.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Fittings, alterations, furnishings, policies.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Recruitment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Planning regulations/Neighbours.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Time</a:t>
            </a: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Other contributing factors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Lack of Managers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Slow return on investment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Media/market hostility-current dialogues create uncertainty</a:t>
            </a:r>
          </a:p>
          <a:p>
            <a:endParaRPr lang="en-GB" sz="1800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E0AC8F-BCBB-4B9E-B48F-A21FE1400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76" y="5833153"/>
            <a:ext cx="2422624" cy="10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97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D51D1FD45EEE4988D17829ABF662E7" ma:contentTypeVersion="11" ma:contentTypeDescription="Create a new document." ma:contentTypeScope="" ma:versionID="f9153542f6b62128f2987b6ccfa0d849">
  <xsd:schema xmlns:xsd="http://www.w3.org/2001/XMLSchema" xmlns:xs="http://www.w3.org/2001/XMLSchema" xmlns:p="http://schemas.microsoft.com/office/2006/metadata/properties" xmlns:ns2="86d2808f-bf72-4f54-8dc7-bbca751d40dd" targetNamespace="http://schemas.microsoft.com/office/2006/metadata/properties" ma:root="true" ma:fieldsID="9f8bd494e1b3eadf33f28c9cf5df699a" ns2:_="">
    <xsd:import namespace="86d2808f-bf72-4f54-8dc7-bbca751d40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d2808f-bf72-4f54-8dc7-bbca751d40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63D4CE-EE6E-4CB7-8823-D8799DC8BDFA}"/>
</file>

<file path=customXml/itemProps2.xml><?xml version="1.0" encoding="utf-8"?>
<ds:datastoreItem xmlns:ds="http://schemas.openxmlformats.org/officeDocument/2006/customXml" ds:itemID="{646883D4-D86E-41C7-BBB1-E5D04EAD2510}"/>
</file>

<file path=customXml/itemProps3.xml><?xml version="1.0" encoding="utf-8"?>
<ds:datastoreItem xmlns:ds="http://schemas.openxmlformats.org/officeDocument/2006/customXml" ds:itemID="{591AB728-A5E9-440E-9523-E41CE7AD47ED}"/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1411</Words>
  <Application>Microsoft Office PowerPoint</Application>
  <PresentationFormat>Widescreen</PresentationFormat>
  <Paragraphs>153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The Sufficiency Enigma  Liz Cooper &amp; Peter Sandiford September 2021 </vt:lpstr>
      <vt:lpstr>ICHA’s Vision &amp; Mission:</vt:lpstr>
      <vt:lpstr>The Independent  Children’s Homes Association:</vt:lpstr>
      <vt:lpstr>What we do:</vt:lpstr>
      <vt:lpstr>The Issue</vt:lpstr>
      <vt:lpstr>Findings</vt:lpstr>
      <vt:lpstr>Fluid data</vt:lpstr>
      <vt:lpstr>Homes are smaller</vt:lpstr>
      <vt:lpstr>“it’s a lucrative market”  Why isn’t it attracting new providers?</vt:lpstr>
      <vt:lpstr>Registration and regulation process</vt:lpstr>
      <vt:lpstr>Expansion of existing providers</vt:lpstr>
      <vt:lpstr>Providers leave beds empty</vt:lpstr>
      <vt:lpstr>Commissioning</vt:lpstr>
      <vt:lpstr>Location</vt:lpstr>
      <vt:lpstr>Young people’s needs are different</vt:lpstr>
      <vt:lpstr>Elephants in the room</vt:lpstr>
      <vt:lpstr>What to do?</vt:lpstr>
      <vt:lpstr>Strategic planning is needed!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New Beginnings &amp; Opportunities in Children’s Homes (and maybe bust a few myths!</dc:title>
  <dc:creator>Peter Sandiford</dc:creator>
  <cp:lastModifiedBy>elizabeth cooper</cp:lastModifiedBy>
  <cp:revision>11</cp:revision>
  <cp:lastPrinted>2021-06-09T19:22:30Z</cp:lastPrinted>
  <dcterms:created xsi:type="dcterms:W3CDTF">2021-02-04T08:11:09Z</dcterms:created>
  <dcterms:modified xsi:type="dcterms:W3CDTF">2021-09-14T08:07:29Z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0x0101001BD51D1FD45EEE4988D17829ABF662E7</vt:lpwstr>
  </property>
</Properties>
</file>